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C8FF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CFE3-815B-4B47-81B3-0F4E66AAB2AF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24FE-9DD5-4FBF-8CEA-7375C8B6B6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480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CFE3-815B-4B47-81B3-0F4E66AAB2AF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24FE-9DD5-4FBF-8CEA-7375C8B6B6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10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CFE3-815B-4B47-81B3-0F4E66AAB2AF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24FE-9DD5-4FBF-8CEA-7375C8B6B6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899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CFE3-815B-4B47-81B3-0F4E66AAB2AF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24FE-9DD5-4FBF-8CEA-7375C8B6B6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353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CFE3-815B-4B47-81B3-0F4E66AAB2AF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24FE-9DD5-4FBF-8CEA-7375C8B6B6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38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CFE3-815B-4B47-81B3-0F4E66AAB2AF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24FE-9DD5-4FBF-8CEA-7375C8B6B6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64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CFE3-815B-4B47-81B3-0F4E66AAB2AF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24FE-9DD5-4FBF-8CEA-7375C8B6B6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53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CFE3-815B-4B47-81B3-0F4E66AAB2AF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24FE-9DD5-4FBF-8CEA-7375C8B6B6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120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CFE3-815B-4B47-81B3-0F4E66AAB2AF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24FE-9DD5-4FBF-8CEA-7375C8B6B6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43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CFE3-815B-4B47-81B3-0F4E66AAB2AF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24FE-9DD5-4FBF-8CEA-7375C8B6B6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3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CFE3-815B-4B47-81B3-0F4E66AAB2AF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24FE-9DD5-4FBF-8CEA-7375C8B6B6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835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6CFE3-815B-4B47-81B3-0F4E66AAB2AF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C24FE-9DD5-4FBF-8CEA-7375C8B6B6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2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g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g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g"/><Relationship Id="rId5" Type="http://schemas.openxmlformats.org/officeDocument/2006/relationships/image" Target="../media/image76.jpg"/><Relationship Id="rId4" Type="http://schemas.openxmlformats.org/officeDocument/2006/relationships/image" Target="../media/image7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g"/><Relationship Id="rId13" Type="http://schemas.openxmlformats.org/officeDocument/2006/relationships/image" Target="../media/image89.jpg"/><Relationship Id="rId3" Type="http://schemas.openxmlformats.org/officeDocument/2006/relationships/image" Target="../media/image79.jpg"/><Relationship Id="rId7" Type="http://schemas.openxmlformats.org/officeDocument/2006/relationships/image" Target="../media/image83.jpg"/><Relationship Id="rId12" Type="http://schemas.openxmlformats.org/officeDocument/2006/relationships/image" Target="../media/image88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g"/><Relationship Id="rId11" Type="http://schemas.openxmlformats.org/officeDocument/2006/relationships/image" Target="../media/image87.jpg"/><Relationship Id="rId5" Type="http://schemas.openxmlformats.org/officeDocument/2006/relationships/image" Target="../media/image81.jpg"/><Relationship Id="rId10" Type="http://schemas.openxmlformats.org/officeDocument/2006/relationships/image" Target="../media/image86.jpg"/><Relationship Id="rId4" Type="http://schemas.openxmlformats.org/officeDocument/2006/relationships/image" Target="../media/image80.jpg"/><Relationship Id="rId9" Type="http://schemas.openxmlformats.org/officeDocument/2006/relationships/image" Target="../media/image85.jpg"/><Relationship Id="rId14" Type="http://schemas.openxmlformats.org/officeDocument/2006/relationships/image" Target="../media/image9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g"/><Relationship Id="rId13" Type="http://schemas.openxmlformats.org/officeDocument/2006/relationships/image" Target="../media/image101.jpg"/><Relationship Id="rId3" Type="http://schemas.openxmlformats.org/officeDocument/2006/relationships/image" Target="../media/image91.jpg"/><Relationship Id="rId7" Type="http://schemas.openxmlformats.org/officeDocument/2006/relationships/image" Target="../media/image95.jpg"/><Relationship Id="rId12" Type="http://schemas.openxmlformats.org/officeDocument/2006/relationships/image" Target="../media/image100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g"/><Relationship Id="rId11" Type="http://schemas.openxmlformats.org/officeDocument/2006/relationships/image" Target="../media/image99.jpg"/><Relationship Id="rId5" Type="http://schemas.openxmlformats.org/officeDocument/2006/relationships/image" Target="../media/image93.jpg"/><Relationship Id="rId10" Type="http://schemas.openxmlformats.org/officeDocument/2006/relationships/image" Target="../media/image98.jpg"/><Relationship Id="rId4" Type="http://schemas.openxmlformats.org/officeDocument/2006/relationships/image" Target="../media/image92.jpg"/><Relationship Id="rId9" Type="http://schemas.openxmlformats.org/officeDocument/2006/relationships/image" Target="../media/image97.jpg"/><Relationship Id="rId14" Type="http://schemas.openxmlformats.org/officeDocument/2006/relationships/image" Target="../media/image10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7" Type="http://schemas.openxmlformats.org/officeDocument/2006/relationships/image" Target="../media/image108.jpg"/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jpg"/><Relationship Id="rId5" Type="http://schemas.openxmlformats.org/officeDocument/2006/relationships/image" Target="../media/image106.jpg"/><Relationship Id="rId4" Type="http://schemas.openxmlformats.org/officeDocument/2006/relationships/image" Target="../media/image105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jpg"/><Relationship Id="rId13" Type="http://schemas.openxmlformats.org/officeDocument/2006/relationships/image" Target="../media/image120.jpg"/><Relationship Id="rId3" Type="http://schemas.openxmlformats.org/officeDocument/2006/relationships/image" Target="../media/image110.jpg"/><Relationship Id="rId7" Type="http://schemas.openxmlformats.org/officeDocument/2006/relationships/image" Target="../media/image114.jpg"/><Relationship Id="rId12" Type="http://schemas.openxmlformats.org/officeDocument/2006/relationships/image" Target="../media/image119.jpg"/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jpg"/><Relationship Id="rId11" Type="http://schemas.openxmlformats.org/officeDocument/2006/relationships/image" Target="../media/image118.jpg"/><Relationship Id="rId5" Type="http://schemas.openxmlformats.org/officeDocument/2006/relationships/image" Target="../media/image112.jpg"/><Relationship Id="rId10" Type="http://schemas.openxmlformats.org/officeDocument/2006/relationships/image" Target="../media/image117.jpg"/><Relationship Id="rId4" Type="http://schemas.openxmlformats.org/officeDocument/2006/relationships/image" Target="../media/image111.jpg"/><Relationship Id="rId9" Type="http://schemas.openxmlformats.org/officeDocument/2006/relationships/image" Target="../media/image116.jpg"/><Relationship Id="rId14" Type="http://schemas.openxmlformats.org/officeDocument/2006/relationships/image" Target="../media/image1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g"/><Relationship Id="rId7" Type="http://schemas.openxmlformats.org/officeDocument/2006/relationships/image" Target="../media/image127.jpg"/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jpg"/><Relationship Id="rId5" Type="http://schemas.openxmlformats.org/officeDocument/2006/relationships/image" Target="../media/image125.jpg"/><Relationship Id="rId4" Type="http://schemas.openxmlformats.org/officeDocument/2006/relationships/image" Target="../media/image12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couleursberberes/" TargetMode="External"/><Relationship Id="rId13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12" Type="http://schemas.openxmlformats.org/officeDocument/2006/relationships/hyperlink" Target="https://goo.gl/maps/KAxTXUr7DfAg9tucA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hyperlink" Target="mailto:contact@couleursberberes.com" TargetMode="External"/><Relationship Id="rId5" Type="http://schemas.openxmlformats.org/officeDocument/2006/relationships/image" Target="../media/image6.jpg"/><Relationship Id="rId10" Type="http://schemas.openxmlformats.org/officeDocument/2006/relationships/hyperlink" Target="http://www.couleursberberes.com/" TargetMode="External"/><Relationship Id="rId4" Type="http://schemas.openxmlformats.org/officeDocument/2006/relationships/image" Target="../media/image5.jpg"/><Relationship Id="rId9" Type="http://schemas.openxmlformats.org/officeDocument/2006/relationships/hyperlink" Target="https://www.facebook.com/CouleursBerbere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28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12" Type="http://schemas.openxmlformats.org/officeDocument/2006/relationships/image" Target="../media/image27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11" Type="http://schemas.openxmlformats.org/officeDocument/2006/relationships/image" Target="../media/image26.jpg"/><Relationship Id="rId5" Type="http://schemas.openxmlformats.org/officeDocument/2006/relationships/image" Target="../media/image20.jp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Relationship Id="rId14" Type="http://schemas.openxmlformats.org/officeDocument/2006/relationships/image" Target="../media/image2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7" Type="http://schemas.openxmlformats.org/officeDocument/2006/relationships/image" Target="../media/image47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6833" y="95291"/>
            <a:ext cx="5109882" cy="1298480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Elephant" panose="02020904090505020303" pitchFamily="18" charset="0"/>
              </a:rPr>
              <a:t>Domaine </a:t>
            </a:r>
            <a:br>
              <a:rPr lang="fr-FR" sz="4000" dirty="0">
                <a:latin typeface="Elephant" panose="02020904090505020303" pitchFamily="18" charset="0"/>
              </a:rPr>
            </a:br>
            <a:r>
              <a:rPr lang="fr-FR" sz="4000" dirty="0">
                <a:latin typeface="Elephant" panose="02020904090505020303" pitchFamily="18" charset="0"/>
              </a:rPr>
              <a:t>Couleurs Berbères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629400" y="1146490"/>
            <a:ext cx="5136777" cy="522741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Venez prendre un bol d’air, loin du bruit et de la pollution, vous détendre et vous ressourcer.</a:t>
            </a:r>
          </a:p>
          <a:p>
            <a:pPr algn="just"/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Décuplez vos sensations afin de mieux vous connecter au moment présent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algn="just"/>
            <a:endParaRPr lang="fr-FR" dirty="0">
              <a:solidFill>
                <a:schemeClr val="bg1">
                  <a:lumMod val="75000"/>
                </a:schemeClr>
              </a:solidFill>
            </a:endParaRPr>
          </a:p>
          <a:p>
            <a:pPr algn="just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A 40 mn de Marrakech sur la route d'</a:t>
            </a:r>
            <a:r>
              <a:rPr lang="fr-FR" dirty="0" err="1">
                <a:solidFill>
                  <a:schemeClr val="bg1">
                    <a:lumMod val="75000"/>
                  </a:schemeClr>
                </a:solidFill>
              </a:rPr>
              <a:t>Amizmiz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, à proximité du lac </a:t>
            </a:r>
            <a:r>
              <a:rPr lang="fr-FR" dirty="0" err="1">
                <a:solidFill>
                  <a:schemeClr val="bg1">
                    <a:lumMod val="75000"/>
                  </a:schemeClr>
                </a:solidFill>
              </a:rPr>
              <a:t>Takerkoust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et au pied des contreforts de l'Atlas, Couleurs Berbères, unité de tourisme et de loisirs s'étendant sur 7 hectares, est un site original dans un environnement exceptionnel et authentique, au milieu de nulle part avec tout le confort.</a:t>
            </a:r>
          </a:p>
          <a:p>
            <a:pPr algn="just"/>
            <a:endParaRPr lang="fr-FR" dirty="0">
              <a:solidFill>
                <a:schemeClr val="bg1">
                  <a:lumMod val="75000"/>
                </a:schemeClr>
              </a:solidFill>
            </a:endParaRPr>
          </a:p>
          <a:p>
            <a:pPr algn="just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Pour les amoureux des grands espaces le domaine Couleurs Berbères est idéal pour organiser autrement et dans un état d'esprit différent, des rencontres, des séminaires, des activités, des team building, </a:t>
            </a:r>
            <a:r>
              <a:rPr lang="fr-FR" dirty="0" err="1">
                <a:solidFill>
                  <a:schemeClr val="bg1">
                    <a:lumMod val="75000"/>
                  </a:schemeClr>
                </a:solidFill>
              </a:rPr>
              <a:t>incentives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....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9" y="1733254"/>
            <a:ext cx="6134636" cy="3937507"/>
          </a:xfrm>
          <a:prstGeom prst="rect">
            <a:avLst/>
          </a:prstGeom>
          <a:ln w="38100" cmpd="tri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05538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25" y="210950"/>
            <a:ext cx="9735670" cy="425485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77" y="4594412"/>
            <a:ext cx="3810000" cy="21336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106" y="4594412"/>
            <a:ext cx="3810000" cy="21336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435" y="4594412"/>
            <a:ext cx="3810000" cy="21336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1506072" y="3819478"/>
            <a:ext cx="9493623" cy="64633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Cuisine marocaine traditionnelle de qualité préparée par les femmes berbères, encadrées  </a:t>
            </a:r>
          </a:p>
          <a:p>
            <a:r>
              <a:rPr lang="fr-FR" dirty="0">
                <a:solidFill>
                  <a:schemeClr val="bg1"/>
                </a:solidFill>
              </a:rPr>
              <a:t>par une cuisinière expérimentée. Le domaine dispose de ses propres fours à méchoui traditionnels</a:t>
            </a:r>
          </a:p>
        </p:txBody>
      </p:sp>
    </p:spTree>
    <p:extLst>
      <p:ext uri="{BB962C8B-B14F-4D97-AF65-F5344CB8AC3E}">
        <p14:creationId xmlns:p14="http://schemas.microsoft.com/office/powerpoint/2010/main" val="2632618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29" y="193374"/>
            <a:ext cx="9749118" cy="428449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2" y="4648200"/>
            <a:ext cx="3810000" cy="21336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689" y="4652682"/>
            <a:ext cx="3810000" cy="21336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956" y="4648200"/>
            <a:ext cx="3810000" cy="21336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3605632" y="3600263"/>
            <a:ext cx="5042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Vos réunions dans un cadre original et exceptionnel qui favorise la richesse du dialogue. </a:t>
            </a:r>
          </a:p>
        </p:txBody>
      </p:sp>
    </p:spTree>
    <p:extLst>
      <p:ext uri="{BB962C8B-B14F-4D97-AF65-F5344CB8AC3E}">
        <p14:creationId xmlns:p14="http://schemas.microsoft.com/office/powerpoint/2010/main" val="315487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28" y="76478"/>
            <a:ext cx="9735671" cy="449552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29" y="4679575"/>
            <a:ext cx="3810000" cy="21336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892" y="4679575"/>
            <a:ext cx="3810000" cy="21336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224" y="4679575"/>
            <a:ext cx="3810000" cy="21336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2525486" y="333829"/>
            <a:ext cx="7634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Le Berbère sky bar </a:t>
            </a:r>
            <a:r>
              <a:rPr lang="fr-FR" b="1" dirty="0" err="1"/>
              <a:t>chill</a:t>
            </a:r>
            <a:r>
              <a:rPr lang="fr-FR" b="1" dirty="0"/>
              <a:t> out </a:t>
            </a:r>
            <a:r>
              <a:rPr lang="fr-FR" b="1" dirty="0">
                <a:solidFill>
                  <a:schemeClr val="bg1"/>
                </a:solidFill>
              </a:rPr>
              <a:t/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Terrasse avec vue panoramique sur la chaîne de l’Atlas, à vous couper le souffle. 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Ambiance musique </a:t>
            </a:r>
            <a:r>
              <a:rPr lang="fr-FR" dirty="0" err="1">
                <a:solidFill>
                  <a:schemeClr val="bg1"/>
                </a:solidFill>
              </a:rPr>
              <a:t>lounge</a:t>
            </a:r>
            <a:r>
              <a:rPr lang="fr-FR" dirty="0">
                <a:solidFill>
                  <a:schemeClr val="bg1"/>
                </a:solidFill>
              </a:rPr>
              <a:t> sous les étoiles. Pratique pour vos cérémonies, open-bars ou simple détente entre amis </a:t>
            </a:r>
          </a:p>
        </p:txBody>
      </p:sp>
    </p:spTree>
    <p:extLst>
      <p:ext uri="{BB962C8B-B14F-4D97-AF65-F5344CB8AC3E}">
        <p14:creationId xmlns:p14="http://schemas.microsoft.com/office/powerpoint/2010/main" val="4060862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60" y="121023"/>
            <a:ext cx="10112188" cy="436581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76" y="4607858"/>
            <a:ext cx="3810000" cy="21336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888" y="4607858"/>
            <a:ext cx="3810000" cy="21336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670" y="4607858"/>
            <a:ext cx="3810000" cy="21336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874059" y="2938366"/>
            <a:ext cx="101121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chemeClr val="bg1"/>
                </a:solidFill>
              </a:rPr>
              <a:t>LES VERTUS DU JEU : UN MOYEN DIFFÉRENT D’APPRENTISSAGE, PROPICE AU RASSEMBLEMENT D’IDÉES ET À LA RECHERCHE DE SOLUTIONS 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•Stimuler l'adhésion de tous à une mission • Motiver en instaurant un climat propice • Révéler les complémentarités • Faciliter la circulation de l’information, l’échange et la capitalisation des expériences • Renforcer la dynamique relationnelle entre collaborateurs • Développer des méthodes de travail communes et partagées.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309257" y="2549608"/>
            <a:ext cx="6081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Team </a:t>
            </a:r>
            <a:r>
              <a:rPr lang="fr-FR" b="1" dirty="0" err="1">
                <a:solidFill>
                  <a:schemeClr val="bg1"/>
                </a:solidFill>
              </a:rPr>
              <a:t>buiding</a:t>
            </a:r>
            <a:r>
              <a:rPr lang="fr-FR" b="1" dirty="0">
                <a:solidFill>
                  <a:schemeClr val="bg1"/>
                </a:solidFill>
              </a:rPr>
              <a:t>: "Là où il y a une volonté, il y a un chemin"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1515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53" y="330202"/>
            <a:ext cx="2940421" cy="196028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581" y="330202"/>
            <a:ext cx="2940421" cy="196028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684" y="330202"/>
            <a:ext cx="2940421" cy="196028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273" y="330202"/>
            <a:ext cx="2926974" cy="196028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54" y="2387602"/>
            <a:ext cx="2940420" cy="196028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095" y="2387602"/>
            <a:ext cx="2940420" cy="196028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684" y="2387602"/>
            <a:ext cx="2940420" cy="196028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272" y="2387602"/>
            <a:ext cx="2926973" cy="196028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53" y="4445002"/>
            <a:ext cx="2940420" cy="196028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095" y="4445002"/>
            <a:ext cx="2940420" cy="196028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236" y="4467413"/>
            <a:ext cx="2953869" cy="193786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788" y="4467413"/>
            <a:ext cx="2904564" cy="193786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8" name="ZoneTexte 17"/>
          <p:cNvSpPr txBox="1"/>
          <p:nvPr/>
        </p:nvSpPr>
        <p:spPr>
          <a:xfrm>
            <a:off x="876192" y="330202"/>
            <a:ext cx="1329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Pont mobile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512459" y="4399827"/>
            <a:ext cx="2477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Parcours du combattant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974322" y="4347882"/>
            <a:ext cx="1329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Tir à l’arc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0129049" y="2365119"/>
            <a:ext cx="1329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Water polo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961734" y="2365119"/>
            <a:ext cx="1775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Tir à la carabine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994522" y="2365119"/>
            <a:ext cx="1607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Super obstacle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799032" y="2313429"/>
            <a:ext cx="1536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L’équilibriste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9908877" y="332018"/>
            <a:ext cx="1804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Mur d’escalade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6455669" y="300784"/>
            <a:ext cx="247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La Brouette infernale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080336" y="300784"/>
            <a:ext cx="1329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La chenille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727503" y="4419966"/>
            <a:ext cx="171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Jeu des senteurs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0013417" y="4461372"/>
            <a:ext cx="1291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Calligraphie</a:t>
            </a:r>
          </a:p>
        </p:txBody>
      </p:sp>
    </p:spTree>
    <p:extLst>
      <p:ext uri="{BB962C8B-B14F-4D97-AF65-F5344CB8AC3E}">
        <p14:creationId xmlns:p14="http://schemas.microsoft.com/office/powerpoint/2010/main" val="3109704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7" y="262966"/>
            <a:ext cx="2817918" cy="196028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780" y="262966"/>
            <a:ext cx="2817919" cy="196028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356" y="262966"/>
            <a:ext cx="2843927" cy="196028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34" y="2347260"/>
            <a:ext cx="2822248" cy="196028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356" y="2347260"/>
            <a:ext cx="2843927" cy="196028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057" y="2351314"/>
            <a:ext cx="2817919" cy="198447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7" y="4431554"/>
            <a:ext cx="2817918" cy="196028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007" y="4431554"/>
            <a:ext cx="2841026" cy="196028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466" y="4431554"/>
            <a:ext cx="2807815" cy="196028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059" y="4431554"/>
            <a:ext cx="2817918" cy="196028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781" y="2347260"/>
            <a:ext cx="2804917" cy="196028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21" name="ZoneTexte 20"/>
          <p:cNvSpPr txBox="1"/>
          <p:nvPr/>
        </p:nvSpPr>
        <p:spPr>
          <a:xfrm>
            <a:off x="965204" y="1849860"/>
            <a:ext cx="160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Battle dance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688099" y="262966"/>
            <a:ext cx="1813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Djellabah foot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0085714" y="2343206"/>
            <a:ext cx="1133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Ping-pong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956824" y="2311114"/>
            <a:ext cx="115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Mini Golf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108077" y="2333884"/>
            <a:ext cx="954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Fresque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3215768" y="265670"/>
            <a:ext cx="290713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>
                <a:solidFill>
                  <a:schemeClr val="bg1"/>
                </a:solidFill>
              </a:rPr>
              <a:t>Course en babouches géantes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20785" y="2297845"/>
            <a:ext cx="1911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Gymkhana en VTT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965204" y="4427500"/>
            <a:ext cx="151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Basket </a:t>
            </a:r>
            <a:r>
              <a:rPr lang="fr-FR" dirty="0" err="1">
                <a:solidFill>
                  <a:schemeClr val="bg1"/>
                </a:solidFill>
              </a:rPr>
              <a:t>ball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872857" y="4362680"/>
            <a:ext cx="164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labyrinthe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6378921" y="4412165"/>
            <a:ext cx="2416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Course en canoë kayak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9253057" y="4427500"/>
            <a:ext cx="2660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Montage de tente berbère</a:t>
            </a: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410" y="258912"/>
            <a:ext cx="2828289" cy="196028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34" name="ZoneTexte 33"/>
          <p:cNvSpPr txBox="1"/>
          <p:nvPr/>
        </p:nvSpPr>
        <p:spPr>
          <a:xfrm>
            <a:off x="10139291" y="1857968"/>
            <a:ext cx="108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Pétanque</a:t>
            </a:r>
          </a:p>
        </p:txBody>
      </p:sp>
    </p:spTree>
    <p:extLst>
      <p:ext uri="{BB962C8B-B14F-4D97-AF65-F5344CB8AC3E}">
        <p14:creationId xmlns:p14="http://schemas.microsoft.com/office/powerpoint/2010/main" val="2694119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54" y="157162"/>
            <a:ext cx="10058399" cy="4280368"/>
          </a:xfrm>
          <a:prstGeom prst="rect">
            <a:avLst/>
          </a:prstGeom>
          <a:ln w="28575">
            <a:solidFill>
              <a:srgbClr val="F7F7F7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12" y="4754284"/>
            <a:ext cx="2790436" cy="1960280"/>
          </a:xfrm>
          <a:prstGeom prst="rect">
            <a:avLst/>
          </a:prstGeom>
          <a:ln w="28575">
            <a:solidFill>
              <a:srgbClr val="F7F7F7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114" y="4754284"/>
            <a:ext cx="2790436" cy="1960280"/>
          </a:xfrm>
          <a:prstGeom prst="rect">
            <a:avLst/>
          </a:prstGeom>
          <a:ln w="28575">
            <a:solidFill>
              <a:srgbClr val="F7F7F7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844" y="4754284"/>
            <a:ext cx="2764914" cy="1960280"/>
          </a:xfrm>
          <a:prstGeom prst="rect">
            <a:avLst/>
          </a:prstGeom>
          <a:ln w="28575">
            <a:solidFill>
              <a:srgbClr val="F7F7F7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365" y="4754284"/>
            <a:ext cx="2752153" cy="1960280"/>
          </a:xfrm>
          <a:prstGeom prst="rect">
            <a:avLst/>
          </a:prstGeom>
          <a:ln w="28575">
            <a:solidFill>
              <a:srgbClr val="F7F7F7"/>
            </a:solidFill>
          </a:ln>
        </p:spPr>
      </p:pic>
      <p:sp>
        <p:nvSpPr>
          <p:cNvPr id="12" name="ZoneTexte 11"/>
          <p:cNvSpPr txBox="1"/>
          <p:nvPr/>
        </p:nvSpPr>
        <p:spPr>
          <a:xfrm>
            <a:off x="4752569" y="3871688"/>
            <a:ext cx="1880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Atelier de cuisine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57523" y="4754284"/>
            <a:ext cx="2467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Cour de danse orientale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862716" y="4739843"/>
            <a:ext cx="1951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Cour de  poterie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964922" y="4754284"/>
            <a:ext cx="142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Fauconnerie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0209938" y="4739843"/>
            <a:ext cx="893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Henné</a:t>
            </a:r>
          </a:p>
        </p:txBody>
      </p:sp>
    </p:spTree>
    <p:extLst>
      <p:ext uri="{BB962C8B-B14F-4D97-AF65-F5344CB8AC3E}">
        <p14:creationId xmlns:p14="http://schemas.microsoft.com/office/powerpoint/2010/main" val="1113248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789" y="437777"/>
            <a:ext cx="2879908" cy="196028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789" y="2468283"/>
            <a:ext cx="2879908" cy="196028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1" y="437777"/>
            <a:ext cx="2879908" cy="196028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205" y="437777"/>
            <a:ext cx="2879908" cy="196028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1" y="2468283"/>
            <a:ext cx="2879908" cy="196028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444" y="4498789"/>
            <a:ext cx="2866461" cy="196028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7" y="2468283"/>
            <a:ext cx="2879908" cy="196028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205" y="2468283"/>
            <a:ext cx="2879908" cy="196028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205" y="4525682"/>
            <a:ext cx="2879908" cy="196028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7" y="446745"/>
            <a:ext cx="2879908" cy="196028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53" y="4498789"/>
            <a:ext cx="2859736" cy="198717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065" y="4498789"/>
            <a:ext cx="2879490" cy="197372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20" name="ZoneTexte 19"/>
          <p:cNvSpPr txBox="1"/>
          <p:nvPr/>
        </p:nvSpPr>
        <p:spPr>
          <a:xfrm>
            <a:off x="772943" y="446745"/>
            <a:ext cx="162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Bourricot polo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643084" y="2028725"/>
            <a:ext cx="2032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Gymkhana en quad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332492" y="446745"/>
            <a:ext cx="270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Puzzle au logo et couleurs de l’entreprise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9974509" y="446745"/>
            <a:ext cx="1157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Trekking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884014" y="2468283"/>
            <a:ext cx="1387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Dromadaire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7196090" y="2510001"/>
            <a:ext cx="740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Quad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0155510" y="2468283"/>
            <a:ext cx="80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Buggy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602212" y="4467626"/>
            <a:ext cx="2045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Randonnée en VTT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3808690" y="5962383"/>
            <a:ext cx="166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Massage assis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6508476" y="4786431"/>
            <a:ext cx="2467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Rando</a:t>
            </a:r>
            <a:r>
              <a:rPr lang="fr-FR" dirty="0">
                <a:solidFill>
                  <a:schemeClr val="bg1"/>
                </a:solidFill>
              </a:rPr>
              <a:t> en canoë kayak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9448896" y="4604326"/>
            <a:ext cx="2467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Baptême en parapente</a:t>
            </a:r>
          </a:p>
        </p:txBody>
      </p:sp>
    </p:spTree>
    <p:extLst>
      <p:ext uri="{BB962C8B-B14F-4D97-AF65-F5344CB8AC3E}">
        <p14:creationId xmlns:p14="http://schemas.microsoft.com/office/powerpoint/2010/main" val="2703828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54" y="224397"/>
            <a:ext cx="10058400" cy="417279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417" y="4654178"/>
            <a:ext cx="2836373" cy="196028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708" y="4654178"/>
            <a:ext cx="2836373" cy="196028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26" y="4654178"/>
            <a:ext cx="2836373" cy="196028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446" y="4654178"/>
            <a:ext cx="2836373" cy="196028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0" name="ZoneTexte 9"/>
          <p:cNvSpPr txBox="1"/>
          <p:nvPr/>
        </p:nvSpPr>
        <p:spPr>
          <a:xfrm>
            <a:off x="1814287" y="696685"/>
            <a:ext cx="8766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Un tourisme équitable et solidaire : aide aux écoles et aux dispensaires, campagnes de vaccination - développement du commerce équitable.</a:t>
            </a:r>
          </a:p>
        </p:txBody>
      </p:sp>
    </p:spTree>
    <p:extLst>
      <p:ext uri="{BB962C8B-B14F-4D97-AF65-F5344CB8AC3E}">
        <p14:creationId xmlns:p14="http://schemas.microsoft.com/office/powerpoint/2010/main" val="2953556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00" y="791869"/>
            <a:ext cx="5710714" cy="5257188"/>
          </a:xfrm>
          <a:ln w="28575">
            <a:solidFill>
              <a:schemeClr val="bg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668" y="2874256"/>
            <a:ext cx="4508432" cy="118334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668" y="4463022"/>
            <a:ext cx="4508432" cy="2247301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302857" y="2453463"/>
            <a:ext cx="4939173" cy="357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Parking sécurisé, accessible à tout type de véhicule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87297" y="4079287"/>
            <a:ext cx="4746684" cy="357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L’accueil peut se faire en fête dans l’amphithéâtre </a:t>
            </a:r>
            <a:endParaRPr lang="fr-FR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061913" y="130626"/>
            <a:ext cx="4685129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800" dirty="0">
                <a:effectLst/>
                <a:latin typeface="Elephant" panose="0202090409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Bienvenue au désert vert.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494277" y="6079527"/>
            <a:ext cx="3937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Gsm: +212 (06) 61 33 55 35 / +212 (06) 61 14 95 50   </a:t>
            </a:r>
            <a:br>
              <a:rPr lang="fr-FR" sz="1400" dirty="0" smtClean="0">
                <a:solidFill>
                  <a:schemeClr val="bg1"/>
                </a:solidFill>
              </a:rPr>
            </a:br>
            <a:r>
              <a:rPr lang="fr-FR" sz="1400" dirty="0" smtClean="0">
                <a:solidFill>
                  <a:schemeClr val="bg1"/>
                </a:solidFill>
              </a:rPr>
              <a:t>Tél: </a:t>
            </a:r>
            <a:r>
              <a:rPr lang="fr-FR" sz="1400" dirty="0">
                <a:solidFill>
                  <a:schemeClr val="bg1"/>
                </a:solidFill>
              </a:rPr>
              <a:t>+212 (</a:t>
            </a:r>
            <a:r>
              <a:rPr lang="fr-FR" sz="1400" dirty="0" smtClean="0">
                <a:solidFill>
                  <a:schemeClr val="bg1"/>
                </a:solidFill>
              </a:rPr>
              <a:t>05)24 </a:t>
            </a:r>
            <a:r>
              <a:rPr lang="fr-FR" sz="1400" dirty="0">
                <a:solidFill>
                  <a:schemeClr val="bg1"/>
                </a:solidFill>
              </a:rPr>
              <a:t>43 34 02 </a:t>
            </a:r>
            <a:r>
              <a:rPr lang="fr-FR" sz="1400" dirty="0" smtClean="0">
                <a:solidFill>
                  <a:schemeClr val="bg1"/>
                </a:solidFill>
              </a:rPr>
              <a:t>/ +212 (05) 24 43 30 04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754" y="413780"/>
            <a:ext cx="314325" cy="31432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748" y="762190"/>
            <a:ext cx="314325" cy="3143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248752" y="441004"/>
            <a:ext cx="2051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err="1">
                <a:solidFill>
                  <a:schemeClr val="bg1"/>
                </a:solidFill>
                <a:hlinkClick r:id="rId8"/>
              </a:rPr>
              <a:t>Couleursberberes</a:t>
            </a:r>
            <a:r>
              <a:rPr lang="fr-FR" sz="1200" dirty="0">
                <a:solidFill>
                  <a:schemeClr val="bg1"/>
                </a:solidFill>
              </a:rPr>
              <a:t/>
            </a:r>
            <a:br>
              <a:rPr lang="fr-FR" sz="1200" dirty="0">
                <a:solidFill>
                  <a:schemeClr val="bg1"/>
                </a:solidFill>
              </a:rPr>
            </a:br>
            <a:r>
              <a:rPr lang="fr-FR" sz="1200" dirty="0">
                <a:solidFill>
                  <a:schemeClr val="bg1"/>
                </a:solidFill>
              </a:rPr>
              <a:t/>
            </a:r>
            <a:br>
              <a:rPr lang="fr-FR" sz="1200" dirty="0">
                <a:solidFill>
                  <a:schemeClr val="bg1"/>
                </a:solidFill>
              </a:rPr>
            </a:br>
            <a:r>
              <a:rPr lang="fr-FR" sz="1200" dirty="0" smtClean="0">
                <a:solidFill>
                  <a:schemeClr val="bg1"/>
                </a:solidFill>
                <a:hlinkClick r:id="rId9"/>
              </a:rPr>
              <a:t>Domaine Couleurs Berbères</a:t>
            </a:r>
            <a:endParaRPr lang="fr-FR" sz="1200" dirty="0"/>
          </a:p>
        </p:txBody>
      </p:sp>
      <p:sp>
        <p:nvSpPr>
          <p:cNvPr id="13" name="Rectangle 12"/>
          <p:cNvSpPr/>
          <p:nvPr/>
        </p:nvSpPr>
        <p:spPr>
          <a:xfrm>
            <a:off x="6810550" y="1146088"/>
            <a:ext cx="32187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hlinkClick r:id="rId10"/>
              </a:rPr>
              <a:t>w</a:t>
            </a:r>
            <a:r>
              <a:rPr lang="fr-FR" b="1" dirty="0">
                <a:solidFill>
                  <a:srgbClr val="FF0000"/>
                </a:solidFill>
                <a:hlinkClick r:id="rId10"/>
              </a:rPr>
              <a:t>ww.couleursberberes.co</a:t>
            </a:r>
            <a:r>
              <a:rPr lang="fr-FR" b="1" dirty="0">
                <a:solidFill>
                  <a:schemeClr val="bg1"/>
                </a:solidFill>
                <a:hlinkClick r:id="rId10"/>
              </a:rPr>
              <a:t>m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smtClean="0">
                <a:solidFill>
                  <a:schemeClr val="bg1"/>
                </a:solidFill>
              </a:rPr>
              <a:t/>
            </a:r>
            <a:br>
              <a:rPr lang="fr-FR" b="1" dirty="0" smtClean="0">
                <a:solidFill>
                  <a:schemeClr val="bg1"/>
                </a:solidFill>
              </a:rPr>
            </a:br>
            <a:r>
              <a:rPr lang="fr-FR" b="1" dirty="0" smtClean="0">
                <a:solidFill>
                  <a:schemeClr val="bg1"/>
                </a:solidFill>
                <a:hlinkClick r:id="rId11"/>
              </a:rPr>
              <a:t>contact@couleursberberes.com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6820861" y="1739319"/>
            <a:ext cx="2656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Géolocalisation: </a:t>
            </a:r>
            <a:r>
              <a:rPr lang="fr-FR" sz="1400" b="1" dirty="0" smtClean="0">
                <a:hlinkClick r:id="rId12"/>
              </a:rPr>
              <a:t>en savoir plus</a:t>
            </a:r>
            <a:endParaRPr lang="fr-FR" sz="1400" b="1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59" y="106528"/>
            <a:ext cx="1898852" cy="23042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5" name="ZoneTexte 14"/>
          <p:cNvSpPr txBox="1"/>
          <p:nvPr/>
        </p:nvSpPr>
        <p:spPr>
          <a:xfrm>
            <a:off x="10408886" y="1852721"/>
            <a:ext cx="1586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</a:rPr>
              <a:t>Salah LOUTFI</a:t>
            </a:r>
            <a:br>
              <a:rPr lang="fr-FR" sz="1400" dirty="0" smtClean="0">
                <a:solidFill>
                  <a:schemeClr val="bg1"/>
                </a:solidFill>
              </a:rPr>
            </a:br>
            <a:r>
              <a:rPr lang="fr-FR" sz="1400" dirty="0" smtClean="0">
                <a:solidFill>
                  <a:schemeClr val="bg1"/>
                </a:solidFill>
              </a:rPr>
              <a:t>Main Manager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905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65576" y="365125"/>
            <a:ext cx="5096716" cy="1325563"/>
          </a:xfrm>
        </p:spPr>
        <p:txBody>
          <a:bodyPr>
            <a:noAutofit/>
          </a:bodyPr>
          <a:lstStyle/>
          <a:p>
            <a:pPr algn="just"/>
            <a:r>
              <a:rPr lang="fr-FR" sz="2000" dirty="0">
                <a:latin typeface="+mn-lt"/>
              </a:rPr>
              <a:t>Sa position offre un panorama superbe sur les villages berbères environnants et sur les sommets de l'Atlas enneigés 6 mois sur 12. </a:t>
            </a:r>
            <a:br>
              <a:rPr lang="fr-FR" sz="2000" dirty="0">
                <a:latin typeface="+mn-lt"/>
              </a:rPr>
            </a:br>
            <a:r>
              <a:rPr lang="fr-FR" sz="2000" dirty="0">
                <a:latin typeface="+mn-lt"/>
              </a:rPr>
              <a:t>Un cadre original pour un séjour pas comme les autres.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85" y="161365"/>
            <a:ext cx="6571392" cy="4343030"/>
          </a:xfrm>
          <a:ln w="28575">
            <a:solidFill>
              <a:schemeClr val="bg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619" y="2123145"/>
            <a:ext cx="4400550" cy="238125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85" y="4730283"/>
            <a:ext cx="2857500" cy="178117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379" y="4730283"/>
            <a:ext cx="3280582" cy="178117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521" y="4730282"/>
            <a:ext cx="2660768" cy="178117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530" y="4730282"/>
            <a:ext cx="2671763" cy="178117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26687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3" y="531562"/>
            <a:ext cx="2821646" cy="187810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81" y="543327"/>
            <a:ext cx="2821646" cy="187810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29" y="543327"/>
            <a:ext cx="2772628" cy="187810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100" y="543327"/>
            <a:ext cx="2786827" cy="187810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10" y="2601443"/>
            <a:ext cx="2817598" cy="187810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028" y="2601443"/>
            <a:ext cx="2817598" cy="187810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544" y="2581835"/>
            <a:ext cx="2742965" cy="190948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70" y="4671324"/>
            <a:ext cx="2786827" cy="187810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100" y="2601444"/>
            <a:ext cx="2786828" cy="187810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57" y="4671324"/>
            <a:ext cx="2802213" cy="187810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789" y="4683089"/>
            <a:ext cx="2750720" cy="187810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100" y="4671324"/>
            <a:ext cx="2786828" cy="188987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8" name="ZoneTexte 17"/>
          <p:cNvSpPr txBox="1"/>
          <p:nvPr/>
        </p:nvSpPr>
        <p:spPr>
          <a:xfrm>
            <a:off x="685800" y="147918"/>
            <a:ext cx="10596282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Plusieurs pôles d’attractions qui permettent une diversité d’ambiance et d’animation</a:t>
            </a:r>
          </a:p>
        </p:txBody>
      </p:sp>
    </p:spTree>
    <p:extLst>
      <p:ext uri="{BB962C8B-B14F-4D97-AF65-F5344CB8AC3E}">
        <p14:creationId xmlns:p14="http://schemas.microsoft.com/office/powerpoint/2010/main" val="3389088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470" y="416858"/>
            <a:ext cx="9372599" cy="430306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9" y="4966445"/>
            <a:ext cx="2950229" cy="174234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944" y="4966444"/>
            <a:ext cx="2950228" cy="174234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655" y="4966444"/>
            <a:ext cx="2951911" cy="174234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049" y="4966444"/>
            <a:ext cx="2950228" cy="174234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0" name="ZoneTexte 9"/>
          <p:cNvSpPr txBox="1"/>
          <p:nvPr/>
        </p:nvSpPr>
        <p:spPr>
          <a:xfrm>
            <a:off x="1896035" y="53789"/>
            <a:ext cx="7902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Pour votre farniente, grande piscine (adultes &amp; enfants) avec transats et ombrage.</a:t>
            </a:r>
          </a:p>
        </p:txBody>
      </p:sp>
    </p:spTree>
    <p:extLst>
      <p:ext uri="{BB962C8B-B14F-4D97-AF65-F5344CB8AC3E}">
        <p14:creationId xmlns:p14="http://schemas.microsoft.com/office/powerpoint/2010/main" val="3047513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23" y="107578"/>
            <a:ext cx="9695329" cy="397640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21" y="4518209"/>
            <a:ext cx="2886635" cy="224566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756" y="4518211"/>
            <a:ext cx="2886636" cy="224566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7" y="4518211"/>
            <a:ext cx="2886636" cy="224566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023" y="4518209"/>
            <a:ext cx="2886635" cy="224566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0" name="ZoneTexte 9"/>
          <p:cNvSpPr txBox="1"/>
          <p:nvPr/>
        </p:nvSpPr>
        <p:spPr>
          <a:xfrm>
            <a:off x="2131357" y="363071"/>
            <a:ext cx="7960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Un bivouac en forme de cercle, signe d’union, entourant un grand jardin verdoyant. </a:t>
            </a:r>
          </a:p>
          <a:p>
            <a:r>
              <a:rPr lang="fr-FR" dirty="0">
                <a:solidFill>
                  <a:schemeClr val="bg1"/>
                </a:solidFill>
              </a:rPr>
              <a:t>Un feu de camp au centre d'un amphithéâtre rond, lieu convivial pour une soirée discothèque en plein air.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45459" y="4097430"/>
            <a:ext cx="11120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42 tentes fixes de 20 m2, climatisées et étanches avec portes en bois et serrures, qui peuvent prendre chacune 4 lits</a:t>
            </a:r>
          </a:p>
        </p:txBody>
      </p:sp>
    </p:spTree>
    <p:extLst>
      <p:ext uri="{BB962C8B-B14F-4D97-AF65-F5344CB8AC3E}">
        <p14:creationId xmlns:p14="http://schemas.microsoft.com/office/powerpoint/2010/main" val="1949417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29" y="98052"/>
            <a:ext cx="9749118" cy="433947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94" y="4558551"/>
            <a:ext cx="2891118" cy="224566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2" y="4558551"/>
            <a:ext cx="2891118" cy="224566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306" y="4558550"/>
            <a:ext cx="2891118" cy="224566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465" y="4558549"/>
            <a:ext cx="2891118" cy="224566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9" name="ZoneTexte 8"/>
          <p:cNvSpPr txBox="1"/>
          <p:nvPr/>
        </p:nvSpPr>
        <p:spPr>
          <a:xfrm>
            <a:off x="1765060" y="31953"/>
            <a:ext cx="866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30 tentes de luxe mobiles supplémentaires pour un nombre de participants plus important</a:t>
            </a:r>
          </a:p>
        </p:txBody>
      </p:sp>
    </p:spTree>
    <p:extLst>
      <p:ext uri="{BB962C8B-B14F-4D97-AF65-F5344CB8AC3E}">
        <p14:creationId xmlns:p14="http://schemas.microsoft.com/office/powerpoint/2010/main" val="1902773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23" y="84605"/>
            <a:ext cx="9681883" cy="437981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5" y="4661647"/>
            <a:ext cx="3810000" cy="21336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793" y="4661647"/>
            <a:ext cx="3810000" cy="21336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45" y="4661647"/>
            <a:ext cx="3810000" cy="21336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3334871" y="174813"/>
            <a:ext cx="644114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Dans un bâtiment à l’écart des tentes, 10 suites à votre disposition. </a:t>
            </a:r>
          </a:p>
          <a:p>
            <a:pPr algn="ctr"/>
            <a:r>
              <a:rPr lang="fr-FR" dirty="0"/>
              <a:t>Grand lit (ou lits </a:t>
            </a:r>
            <a:r>
              <a:rPr lang="fr-FR" dirty="0" err="1"/>
              <a:t>twin</a:t>
            </a:r>
            <a:r>
              <a:rPr lang="fr-FR" dirty="0"/>
              <a:t>) salon, douche, TV et climatisation.</a:t>
            </a:r>
          </a:p>
        </p:txBody>
      </p:sp>
    </p:spTree>
    <p:extLst>
      <p:ext uri="{BB962C8B-B14F-4D97-AF65-F5344CB8AC3E}">
        <p14:creationId xmlns:p14="http://schemas.microsoft.com/office/powerpoint/2010/main" val="3177571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60" y="251291"/>
            <a:ext cx="10085294" cy="413793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7" y="4594412"/>
            <a:ext cx="3810000" cy="21336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53" y="4594412"/>
            <a:ext cx="3810000" cy="21336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436" y="4594412"/>
            <a:ext cx="3810000" cy="21336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9" name="ZoneTexte 8"/>
          <p:cNvSpPr txBox="1"/>
          <p:nvPr/>
        </p:nvSpPr>
        <p:spPr>
          <a:xfrm>
            <a:off x="4679577" y="3209643"/>
            <a:ext cx="6279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Grands espaces de restauration, 5 lieux où vous pouvez vous restaurer dont un en cas d’intempérie.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Différents types de set up possibles.</a:t>
            </a:r>
          </a:p>
        </p:txBody>
      </p:sp>
    </p:spTree>
    <p:extLst>
      <p:ext uri="{BB962C8B-B14F-4D97-AF65-F5344CB8AC3E}">
        <p14:creationId xmlns:p14="http://schemas.microsoft.com/office/powerpoint/2010/main" val="32824618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560</Words>
  <Application>Microsoft Office PowerPoint</Application>
  <PresentationFormat>Grand écran</PresentationFormat>
  <Paragraphs>74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Elephant</vt:lpstr>
      <vt:lpstr>Times New Roman</vt:lpstr>
      <vt:lpstr>Thème Office</vt:lpstr>
      <vt:lpstr>Domaine  Couleurs Berbères</vt:lpstr>
      <vt:lpstr>Présentation PowerPoint</vt:lpstr>
      <vt:lpstr>Sa position offre un panorama superbe sur les villages berbères environnants et sur les sommets de l'Atlas enneigés 6 mois sur 12.  Un cadre original pour un séjour pas comme les autres.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Domaine  Couleurs Berbères</dc:title>
  <dc:creator>admin</dc:creator>
  <cp:lastModifiedBy>admin</cp:lastModifiedBy>
  <cp:revision>88</cp:revision>
  <dcterms:created xsi:type="dcterms:W3CDTF">2019-07-29T14:37:11Z</dcterms:created>
  <dcterms:modified xsi:type="dcterms:W3CDTF">2019-11-20T11:10:10Z</dcterms:modified>
</cp:coreProperties>
</file>